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ptos" panose="020B00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TC Avant Garde Gothic" panose="020B0502020202020204" pitchFamily="34" charset="77"/>
      <p:regular r:id="rId23"/>
    </p:embeddedFont>
    <p:embeddedFont>
      <p:font typeface="ITC Avant Garde Gothic Bold" panose="020B0802020202020204" pitchFamily="34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TT Fors" panose="020B0003030001020000" pitchFamily="34" charset="0"/>
      <p:regular r:id="rId30"/>
    </p:embeddedFont>
    <p:embeddedFont>
      <p:font typeface="TT Fors Bold" panose="020B0003030001020000" pitchFamily="34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9" autoAdjust="0"/>
  </p:normalViewPr>
  <p:slideViewPr>
    <p:cSldViewPr>
      <p:cViewPr>
        <p:scale>
          <a:sx n="73" d="100"/>
          <a:sy n="73" d="100"/>
        </p:scale>
        <p:origin x="68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F8E8F-EF5D-4161-9FD0-B7E7FC7D1D38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A4844-C79D-42EF-8CF4-D19762364DE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09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A4844-C79D-42EF-8CF4-D19762364DE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98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444829" y="7829550"/>
            <a:ext cx="4846643" cy="1791955"/>
            <a:chOff x="0" y="0"/>
            <a:chExt cx="6462190" cy="23892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13708378" cy="1365126"/>
          </a:xfrm>
          <a:custGeom>
            <a:avLst/>
            <a:gdLst/>
            <a:ahLst/>
            <a:cxnLst/>
            <a:rect l="l" t="t" r="r" b="b"/>
            <a:pathLst>
              <a:path w="13708378" h="1365126">
                <a:moveTo>
                  <a:pt x="0" y="0"/>
                </a:moveTo>
                <a:lnTo>
                  <a:pt x="13708378" y="0"/>
                </a:lnTo>
                <a:lnTo>
                  <a:pt x="13708378" y="1365126"/>
                </a:lnTo>
                <a:lnTo>
                  <a:pt x="0" y="136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663474" y="2676966"/>
            <a:ext cx="5474382" cy="157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7"/>
              </a:lnSpc>
            </a:pPr>
            <a:r>
              <a:rPr lang="en-US" sz="5607" spc="-168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Social Startup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474" y="4981575"/>
            <a:ext cx="9763125" cy="72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>
                <a:solidFill>
                  <a:srgbClr val="1B3B5A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PROJECT NAME : </a:t>
            </a:r>
            <a:r>
              <a:rPr lang="en-US" sz="4199" b="1" dirty="0" err="1">
                <a:solidFill>
                  <a:srgbClr val="1B3B5A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Bawsala</a:t>
            </a:r>
            <a:endParaRPr lang="en-US" sz="4199" b="1" dirty="0">
              <a:solidFill>
                <a:srgbClr val="1B3B5A"/>
              </a:solidFill>
              <a:latin typeface="ITC Avant Garde Gothic Bold"/>
              <a:ea typeface="ITC Avant Garde Gothic Bold"/>
              <a:cs typeface="ITC Avant Garde Gothic Bold"/>
              <a:sym typeface="ITC Avant Garde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3474" y="9181465"/>
            <a:ext cx="7194651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dirty="0">
                <a:solidFill>
                  <a:srgbClr val="27496D"/>
                </a:solidFill>
                <a:latin typeface="TT Fors Bold"/>
                <a:ea typeface="TT Fors Bold"/>
                <a:cs typeface="TT Fors Bold"/>
                <a:sym typeface="TT Fors Bold"/>
              </a:rPr>
              <a:t>Presented by [ Yassine </a:t>
            </a:r>
            <a:r>
              <a:rPr lang="en-US" sz="2600" b="1" dirty="0" err="1">
                <a:solidFill>
                  <a:srgbClr val="27496D"/>
                </a:solidFill>
                <a:latin typeface="TT Fors Bold"/>
                <a:ea typeface="TT Fors Bold"/>
                <a:cs typeface="TT Fors Bold"/>
                <a:sym typeface="TT Fors Bold"/>
              </a:rPr>
              <a:t>Jaouad</a:t>
            </a:r>
            <a:r>
              <a:rPr lang="en-US" sz="2600" b="1" dirty="0">
                <a:solidFill>
                  <a:srgbClr val="27496D"/>
                </a:solidFill>
                <a:latin typeface="TT Fors Bold"/>
                <a:ea typeface="TT Fors Bold"/>
                <a:cs typeface="TT Fors Bold"/>
                <a:sym typeface="TT Fors Bold"/>
              </a:rPr>
              <a:t> ]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95F88EB-E167-3349-6737-54086F08E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48" y="2208276"/>
            <a:ext cx="5546598" cy="5546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9150" y="3316293"/>
            <a:ext cx="6886575" cy="445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</a:pPr>
            <a:r>
              <a:rPr lang="fr-FR" sz="3600" dirty="0"/>
              <a:t>1-</a:t>
            </a:r>
            <a:r>
              <a:rPr lang="ar-MA" sz="3600" dirty="0"/>
              <a:t>المنصة تاخد </a:t>
            </a:r>
            <a:r>
              <a:rPr lang="ar-MA" sz="3600" b="1" dirty="0"/>
              <a:t>عمولة 15–20%</a:t>
            </a:r>
            <a:r>
              <a:rPr lang="ar-MA" sz="3600" dirty="0"/>
              <a:t> من كل جلسة توجيه.</a:t>
            </a:r>
            <a:endParaRPr lang="fr-FR" sz="3600" dirty="0"/>
          </a:p>
          <a:p>
            <a:pPr marL="0" lvl="0" indent="0" algn="l">
              <a:lnSpc>
                <a:spcPts val="5039"/>
              </a:lnSpc>
            </a:pPr>
            <a:endParaRPr lang="fr-FR" sz="3600" dirty="0"/>
          </a:p>
          <a:p>
            <a:pPr marL="0" lvl="0" indent="0" algn="l">
              <a:lnSpc>
                <a:spcPts val="5039"/>
              </a:lnSpc>
            </a:pPr>
            <a:r>
              <a:rPr lang="fr-FR" sz="36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2-</a:t>
            </a:r>
            <a:r>
              <a:rPr lang="ar-MA" sz="3600" dirty="0"/>
              <a:t>إمكانية </a:t>
            </a:r>
            <a:r>
              <a:rPr lang="ar-MA" sz="3600" b="1" dirty="0"/>
              <a:t>اشتراك شهري للموجهين</a:t>
            </a:r>
            <a:r>
              <a:rPr lang="ar-MA" sz="3600" dirty="0"/>
              <a:t> باش يطلعو فالقائمة الأولى</a:t>
            </a:r>
            <a:endParaRPr lang="fr-FR" sz="3600" dirty="0"/>
          </a:p>
          <a:p>
            <a:pPr marL="0" lvl="0" indent="0" algn="l">
              <a:lnSpc>
                <a:spcPts val="5039"/>
              </a:lnSpc>
            </a:pPr>
            <a:endParaRPr lang="fr-FR" sz="3600" dirty="0"/>
          </a:p>
          <a:p>
            <a:pPr>
              <a:lnSpc>
                <a:spcPts val="5039"/>
              </a:lnSpc>
            </a:pPr>
            <a:r>
              <a:rPr lang="fr-FR" sz="36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3-</a:t>
            </a:r>
            <a:r>
              <a:rPr lang="ar-MA" sz="36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اشهارات  مستقبلا</a:t>
            </a:r>
            <a:endParaRPr lang="en-US" sz="3599" dirty="0">
              <a:solidFill>
                <a:srgbClr val="27496D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6750" y="657225"/>
            <a:ext cx="14077950" cy="103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5"/>
              </a:lnSpc>
              <a:spcBef>
                <a:spcPct val="0"/>
              </a:spcBef>
            </a:pPr>
            <a:r>
              <a:rPr lang="en-US" sz="6755" spc="-202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Business Module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96801" y="2457450"/>
            <a:ext cx="8324850" cy="4476750"/>
            <a:chOff x="0" y="0"/>
            <a:chExt cx="1869241" cy="10051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81575" y="8790940"/>
            <a:ext cx="832485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Team Vision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2295" y="2923148"/>
            <a:ext cx="13623409" cy="139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9"/>
              </a:lnSpc>
              <a:spcBef>
                <a:spcPct val="0"/>
              </a:spcBef>
            </a:pPr>
            <a:r>
              <a:rPr lang="en-US" sz="4969" u="none" strike="noStrike" spc="-149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“We believe that youth can lead the change. Together, we build a better future.”</a:t>
            </a:r>
          </a:p>
        </p:txBody>
      </p:sp>
      <p:sp>
        <p:nvSpPr>
          <p:cNvPr id="4" name="Freeform 4"/>
          <p:cNvSpPr/>
          <p:nvPr/>
        </p:nvSpPr>
        <p:spPr>
          <a:xfrm>
            <a:off x="8537838" y="1057275"/>
            <a:ext cx="1212324" cy="934592"/>
          </a:xfrm>
          <a:custGeom>
            <a:avLst/>
            <a:gdLst/>
            <a:ahLst/>
            <a:cxnLst/>
            <a:rect l="l" t="t" r="r" b="b"/>
            <a:pathLst>
              <a:path w="1212324" h="934592">
                <a:moveTo>
                  <a:pt x="0" y="0"/>
                </a:moveTo>
                <a:lnTo>
                  <a:pt x="1212324" y="0"/>
                </a:lnTo>
                <a:lnTo>
                  <a:pt x="1212324" y="934592"/>
                </a:lnTo>
                <a:lnTo>
                  <a:pt x="0" y="93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332295" y="4611769"/>
            <a:ext cx="13623409" cy="129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969"/>
              </a:lnSpc>
              <a:spcBef>
                <a:spcPct val="0"/>
              </a:spcBef>
            </a:pPr>
            <a:r>
              <a:rPr lang="ar-SA" sz="5400" dirty="0"/>
              <a:t>نحن نؤمن بأن الشباب قادرون على قيادة التغيير. معًا، نبني مستقبلاً أفضل.</a:t>
            </a:r>
            <a:endParaRPr lang="en-US" sz="4969" u="none" strike="noStrike" spc="-149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989" y="3618127"/>
            <a:ext cx="6886575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Thank You for Your Attention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67989" y="5840628"/>
            <a:ext cx="6886575" cy="10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000"/>
              </a:lnSpc>
              <a:spcBef>
                <a:spcPct val="0"/>
              </a:spcBef>
            </a:pPr>
            <a:r>
              <a:rPr lang="ar-SA" sz="8000" dirty="0"/>
              <a:t>شكراً لاهتمامكم</a:t>
            </a:r>
            <a:endParaRPr lang="ar-EG" sz="8000" u="none" strike="noStrike" spc="-240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8288000" cy="1646452"/>
          </a:xfrm>
          <a:custGeom>
            <a:avLst/>
            <a:gdLst/>
            <a:ahLst/>
            <a:cxnLst/>
            <a:rect l="l" t="t" r="r" b="b"/>
            <a:pathLst>
              <a:path w="18288000" h="1646452">
                <a:moveTo>
                  <a:pt x="0" y="0"/>
                </a:moveTo>
                <a:lnTo>
                  <a:pt x="18288000" y="0"/>
                </a:lnTo>
                <a:lnTo>
                  <a:pt x="18288000" y="1646452"/>
                </a:lnTo>
                <a:lnTo>
                  <a:pt x="0" y="1646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2" t="-14312" r="-1672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4857" y="1019175"/>
            <a:ext cx="13459629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Int</a:t>
            </a: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roduction / </a:t>
            </a:r>
            <a:r>
              <a: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rPr>
              <a:t>تقديم</a:t>
            </a: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</a:t>
            </a:r>
          </a:p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endParaRPr lang="en-US" sz="8000" u="none" strike="noStrike" spc="-240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4857" y="4006215"/>
            <a:ext cx="16188415" cy="363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74"/>
              </a:lnSpc>
            </a:pPr>
            <a:r>
              <a:rPr lang="ar-MA" sz="4400" dirty="0"/>
              <a:t>مشروع </a:t>
            </a:r>
            <a:r>
              <a:rPr lang="ar-MA" sz="4400" b="1" dirty="0">
                <a:solidFill>
                  <a:srgbClr val="FF0000"/>
                </a:solidFill>
              </a:rPr>
              <a:t>بوصلة</a:t>
            </a:r>
            <a:r>
              <a:rPr lang="ar-MA" sz="4400" b="1" dirty="0"/>
              <a:t> </a:t>
            </a:r>
            <a:r>
              <a:rPr lang="ar-MA" sz="4400" dirty="0"/>
              <a:t>هو منصة رقمية </a:t>
            </a:r>
            <a:r>
              <a:rPr lang="ar-MA" sz="4400" dirty="0">
                <a:solidFill>
                  <a:srgbClr val="92D050"/>
                </a:solidFill>
              </a:rPr>
              <a:t>مبتكرة تهدف إلى مساعدة التلاميذ </a:t>
            </a:r>
            <a:r>
              <a:rPr lang="ar-MA" sz="4400" dirty="0"/>
              <a:t>والطلاب على اختيار مسارهم الدراسي والمهني بشكل واعٍ ومدروس.</a:t>
            </a:r>
            <a:br>
              <a:rPr lang="ar-MA" sz="4400" dirty="0"/>
            </a:br>
            <a:r>
              <a:rPr lang="ar-MA" sz="4400" dirty="0"/>
              <a:t>تجمع المنصة بين الموجهين الأكاديميين والمهنيين من مختلف المجالات، </a:t>
            </a:r>
            <a:r>
              <a:rPr lang="ar-MA" sz="4400" dirty="0">
                <a:solidFill>
                  <a:srgbClr val="92D050"/>
                </a:solidFill>
              </a:rPr>
              <a:t>وتوفر جلسات توجيه شخصية عبر الفيديو</a:t>
            </a:r>
            <a:r>
              <a:rPr lang="ar-MA" sz="4400" dirty="0"/>
              <a:t> بطريقة سهلة وآمنة، مما يجعل التوجيه متاحًا للجميع بغض النظر عن المكان أو الإمكانيات.</a:t>
            </a:r>
            <a:endParaRPr lang="en-US" sz="4053" dirty="0">
              <a:solidFill>
                <a:srgbClr val="27496D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8324850" cy="7310438"/>
            <a:chOff x="0" y="-9525"/>
            <a:chExt cx="11099800" cy="974725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The Problem /</a:t>
              </a:r>
              <a:endPara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147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 dirty="0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Understanding the Issue / </a:t>
              </a:r>
              <a:r>
                <a:rPr lang="ar-EG" sz="3199" u="none" strike="noStrike" spc="-95" dirty="0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  <a:rtl/>
                </a:rPr>
                <a:t>فهم المشكلة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13300"/>
              <a:ext cx="9182100" cy="492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ar-MA" sz="2400" dirty="0"/>
                <a:t>فالمغرب، عدد كبير من التلاميذ كيدخلو الثانوية أو الجامعة بدون توجيه واضح لمسارهم، وغالباً كيعتمدو على آراء عائلية غير دقيقة.</a:t>
              </a:r>
            </a:p>
            <a:p>
              <a:r>
                <a:rPr lang="ar-MA" sz="2400" dirty="0"/>
                <a:t>هاد الشي كيخلي بزاف منهم يبدلو التخصص بعد عام أو عامين، أو يضيعو سنوات بدون هدف محدد.</a:t>
              </a:r>
              <a:endParaRPr lang="fr-FR" sz="2400" dirty="0"/>
            </a:p>
            <a:p>
              <a:endParaRPr lang="ar-MA" sz="2400" dirty="0">
                <a:solidFill>
                  <a:srgbClr val="FF0000"/>
                </a:solidFill>
              </a:endParaRPr>
            </a:p>
            <a:p>
              <a:r>
                <a:rPr lang="ar-MA" sz="2400" dirty="0">
                  <a:solidFill>
                    <a:srgbClr val="FF0000"/>
                  </a:solidFill>
                </a:rPr>
                <a:t>كما أن الموجهين الرسميين فعدد من المؤسسات عندهم عدد محدود من اللقاءات، مما يخلي التوجيه يكون </a:t>
              </a:r>
              <a:r>
                <a:rPr lang="ar-MA" sz="2400" b="1" dirty="0">
                  <a:solidFill>
                    <a:srgbClr val="FF0000"/>
                  </a:solidFill>
                </a:rPr>
                <a:t>سطحي وغير فردي</a:t>
              </a:r>
              <a:r>
                <a:rPr lang="ar-MA" sz="2400" dirty="0">
                  <a:solidFill>
                    <a:srgbClr val="FF0000"/>
                  </a:solidFill>
                </a:rPr>
                <a:t>.</a:t>
              </a:r>
              <a:endParaRPr lang="fr-FR" sz="2400" dirty="0">
                <a:solidFill>
                  <a:srgbClr val="7030A0"/>
                </a:solidFill>
              </a:endParaRPr>
            </a:p>
            <a:p>
              <a:endParaRPr lang="ar-MA" sz="2400" dirty="0">
                <a:solidFill>
                  <a:srgbClr val="7030A0"/>
                </a:solidFill>
              </a:endParaRPr>
            </a:p>
            <a:p>
              <a:r>
                <a:rPr lang="ar-MA" sz="2400" dirty="0">
                  <a:solidFill>
                    <a:srgbClr val="7030A0"/>
                  </a:solidFill>
                </a:rPr>
                <a:t>النتيجة: شباب كثير كيلقا راسو تايه بين تخصصات، وما عارفش شنو المجال اللي يناسبو فعلاً.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F441ACF-8F8F-1E42-F873-355D39E5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64629"/>
            <a:ext cx="2962913" cy="19204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8324850" cy="5078254"/>
            <a:chOff x="0" y="-9525"/>
            <a:chExt cx="11099800" cy="67710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2740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The Solution /</a:t>
              </a:r>
              <a:r>
                <a:rPr lang="ar-AE" sz="8000" spc="-240" dirty="0">
                  <a:solidFill>
                    <a:srgbClr val="27496D"/>
                  </a:solidFill>
                  <a:latin typeface="ITC Avant Garde Gothic"/>
                </a:rPr>
                <a:t>الحل المقترح</a:t>
              </a:r>
              <a:r>
                <a:rPr lang="en-GB" sz="8000" spc="-240" dirty="0">
                  <a:solidFill>
                    <a:srgbClr val="27496D"/>
                  </a:solidFill>
                  <a:latin typeface="ITC Avant Garde Gothic"/>
                </a:rPr>
                <a:t>	</a:t>
              </a:r>
              <a:endPara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147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 dirty="0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Our Innovative Approach / </a:t>
              </a:r>
              <a:r>
                <a:rPr lang="ar-EG" sz="3199" u="none" strike="noStrike" spc="-95" dirty="0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  <a:rtl/>
                </a:rPr>
                <a:t>نهجنا المبتكر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13300"/>
              <a:ext cx="91821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dirty="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Our project offers a unique solution to connect students, teachers, and parents, enhancing communication and collaboration for better educational outcomes within our community.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0612" y="7277100"/>
            <a:ext cx="4010025" cy="275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fr-MA" sz="2800" dirty="0"/>
              <a:t>✍🏻 </a:t>
            </a:r>
            <a:r>
              <a:rPr lang="ar-MA" sz="2800" dirty="0"/>
              <a:t>الرفع من جودة التعليم ،التلاميذ  كينتجو أكثر لأنهم يحبون المجال الذي يدرسونه ،و مناسب القدرات ديالهم</a:t>
            </a:r>
          </a:p>
          <a:p>
            <a:pPr lvl="0">
              <a:lnSpc>
                <a:spcPts val="3640"/>
              </a:lnSpc>
              <a:spcBef>
                <a:spcPct val="0"/>
              </a:spcBef>
            </a:pPr>
            <a:endParaRPr lang="ar-MA" sz="2800" dirty="0"/>
          </a:p>
          <a:p>
            <a:pPr lvl="0">
              <a:lnSpc>
                <a:spcPts val="3640"/>
              </a:lnSpc>
              <a:spcBef>
                <a:spcPct val="0"/>
              </a:spcBef>
            </a:pPr>
            <a:endParaRPr lang="ar-EG" sz="2600" u="none" strike="noStrike" spc="-78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66750" y="659606"/>
            <a:ext cx="14051245" cy="2169319"/>
            <a:chOff x="0" y="-9525"/>
            <a:chExt cx="18734994" cy="2892425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8734994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Social Impact / </a:t>
              </a:r>
              <a:r>
                <a:rPr lang="ar-AE" sz="8000" spc="-240" dirty="0">
                  <a:solidFill>
                    <a:srgbClr val="27496D"/>
                  </a:solidFill>
                  <a:latin typeface="ITC Avant Garde Gothic"/>
                </a:rPr>
                <a:t>الأثر الإجتماعي</a:t>
              </a:r>
              <a:endPara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35200"/>
              <a:ext cx="1683919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839"/>
                </a:lnSpc>
              </a:pPr>
              <a:r>
                <a:rPr lang="en-US" sz="3199" u="none" strike="noStrike" spc="-95" dirty="0">
                  <a:solidFill>
                    <a:srgbClr val="1B3B5A"/>
                  </a:solidFill>
                  <a:latin typeface="TT Fors"/>
                  <a:ea typeface="TT Fors"/>
                  <a:cs typeface="TT Fors"/>
                  <a:sym typeface="TT Fors"/>
                </a:rPr>
                <a:t>Positive Changes We Create / </a:t>
              </a:r>
              <a:r>
                <a:rPr lang="ar-SA" sz="3200" dirty="0"/>
                <a:t>التغييرات الإيجابية التي نحدثها</a:t>
              </a:r>
              <a:endParaRPr lang="ar-EG" sz="3199" u="none" strike="noStrike" spc="-95" dirty="0">
                <a:solidFill>
                  <a:srgbClr val="1B3B5A"/>
                </a:solidFill>
                <a:latin typeface="TT Fors"/>
                <a:ea typeface="TT Fors"/>
                <a:cs typeface="TT Fors"/>
                <a:sym typeface="TT Fors"/>
                <a:rtl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68150" y="2495550"/>
            <a:ext cx="5699691" cy="3065051"/>
            <a:chOff x="0" y="0"/>
            <a:chExt cx="1869241" cy="10051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68150" y="6016406"/>
            <a:ext cx="5699691" cy="3065051"/>
            <a:chOff x="0" y="0"/>
            <a:chExt cx="1869241" cy="10051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5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TextBox 4">
            <a:extLst>
              <a:ext uri="{FF2B5EF4-FFF2-40B4-BE49-F238E27FC236}">
                <a16:creationId xmlns:a16="http://schemas.microsoft.com/office/drawing/2014/main" id="{2D2ADF4F-CA9C-94FA-5082-8F8BF16315E1}"/>
              </a:ext>
            </a:extLst>
          </p:cNvPr>
          <p:cNvSpPr txBox="1"/>
          <p:nvPr/>
        </p:nvSpPr>
        <p:spPr>
          <a:xfrm>
            <a:off x="5486400" y="4913440"/>
            <a:ext cx="4010025" cy="91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fr-MA" sz="2800" dirty="0"/>
              <a:t>✍🏻 </a:t>
            </a:r>
            <a:r>
              <a:rPr lang="ar-MA" sz="2800" dirty="0"/>
              <a:t>تقليص نسبة التلاميذ الذين يختارون تخصصات غير مناسبة</a:t>
            </a:r>
            <a:endParaRPr lang="ar-EG" sz="2600" u="none" strike="noStrike" spc="-78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AE6547E-CAFF-0914-2C50-655B8678AFC5}"/>
              </a:ext>
            </a:extLst>
          </p:cNvPr>
          <p:cNvSpPr txBox="1"/>
          <p:nvPr/>
        </p:nvSpPr>
        <p:spPr>
          <a:xfrm>
            <a:off x="990600" y="4913440"/>
            <a:ext cx="4010025" cy="91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fr-MA" sz="2800" dirty="0"/>
              <a:t>✍🏻 </a:t>
            </a:r>
            <a:r>
              <a:rPr lang="ar-MA" sz="2800" dirty="0"/>
              <a:t>رفع وعي الشباب بأهمية التوجيه المبكر.</a:t>
            </a:r>
            <a:endParaRPr lang="ar-EG" sz="2600" u="none" strike="noStrike" spc="-78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ECE439E-9368-C422-267F-C2E201DBA4B7}"/>
              </a:ext>
            </a:extLst>
          </p:cNvPr>
          <p:cNvSpPr txBox="1"/>
          <p:nvPr/>
        </p:nvSpPr>
        <p:spPr>
          <a:xfrm>
            <a:off x="6019800" y="7548931"/>
            <a:ext cx="4010025" cy="137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fr-MA" sz="2800" dirty="0"/>
              <a:t>✍🏻 </a:t>
            </a:r>
            <a:r>
              <a:rPr lang="ar-MA" sz="2800" dirty="0"/>
              <a:t>تمكين الموجهين الأكفاء من تقديم خدماتهم عبر منصة رقمية آمنة.</a:t>
            </a:r>
            <a:endParaRPr lang="ar-EG" sz="2600" u="none" strike="noStrike" spc="-78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2964" y="657225"/>
            <a:ext cx="8388636" cy="205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Target Audience /</a:t>
            </a:r>
            <a:r>
              <a:rPr lang="ar-SA" sz="8000" dirty="0">
                <a:solidFill>
                  <a:schemeClr val="tx2"/>
                </a:solidFill>
              </a:rPr>
              <a:t>الفئة المستهدفة</a:t>
            </a:r>
            <a:endParaRPr lang="ar-EG" sz="8000" spc="-240" dirty="0">
              <a:solidFill>
                <a:schemeClr val="tx2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296400" y="666750"/>
            <a:ext cx="4010025" cy="2686050"/>
            <a:chOff x="0" y="0"/>
            <a:chExt cx="1047951" cy="701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2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355141"/>
            <a:ext cx="4010025" cy="2686050"/>
            <a:chOff x="0" y="0"/>
            <a:chExt cx="1047951" cy="70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3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11225" y="666750"/>
            <a:ext cx="4010025" cy="2686050"/>
            <a:chOff x="0" y="0"/>
            <a:chExt cx="1047951" cy="701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4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586453"/>
            <a:ext cx="4010025" cy="1365116"/>
            <a:chOff x="0" y="-104775"/>
            <a:chExt cx="5346700" cy="182015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31520"/>
              <a:ext cx="5346700" cy="983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ar-MA" sz="2400" dirty="0"/>
                <a:t>يستفيد الطلاب مباشرة من مشروعنا من خلال توفير توجيه لهم</a:t>
              </a:r>
              <a:endParaRPr lang="en-US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5346700" cy="601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ar-MA" sz="2800" dirty="0"/>
                <a:t>الطلاب</a:t>
              </a:r>
              <a:endParaRPr lang="en-US" sz="2600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8274844"/>
            <a:ext cx="4010025" cy="993219"/>
            <a:chOff x="0" y="-104775"/>
            <a:chExt cx="5346700" cy="132429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31520"/>
              <a:ext cx="5346700" cy="487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ar-MA" sz="2400" dirty="0"/>
                <a:t>خلق فرص عمل حقيقية للموجهين.</a:t>
              </a:r>
              <a:endParaRPr lang="en-US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46700" cy="601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ar-MA" sz="2800" dirty="0"/>
                <a:t>الموجهين</a:t>
              </a:r>
              <a:endParaRPr lang="en-US" sz="2600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11225" y="3586453"/>
            <a:ext cx="4010025" cy="1365116"/>
            <a:chOff x="0" y="-104775"/>
            <a:chExt cx="5346700" cy="182015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31520"/>
              <a:ext cx="5346700" cy="983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ar-MA" sz="2400" dirty="0"/>
                <a:t>تمكّن هذه المبادرة أولياء الأمور من الاطلاع على المستجدات التعليمية.</a:t>
              </a:r>
              <a:endParaRPr lang="en-US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5346700" cy="601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fr-FR" sz="2800" dirty="0"/>
                <a:t> </a:t>
              </a:r>
              <a:r>
                <a:rPr lang="ar-MA" sz="2800" dirty="0"/>
                <a:t>أولياء الأمور</a:t>
              </a:r>
              <a:endParaRPr lang="en-US" sz="2600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1000" y="4998156"/>
            <a:ext cx="14907864" cy="0"/>
          </a:xfrm>
          <a:prstGeom prst="line">
            <a:avLst/>
          </a:prstGeom>
          <a:ln w="19050" cap="flat">
            <a:solidFill>
              <a:srgbClr val="2749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228600" y="4836231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496D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3425" y="4836231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496D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58250" y="4845756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496D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657225"/>
            <a:ext cx="14077950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Implementation Plan / </a:t>
            </a:r>
            <a:r>
              <a: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rPr>
              <a:t>خطة التنفيذ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" y="3724275"/>
            <a:ext cx="31813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 dirty="0">
                <a:solidFill>
                  <a:srgbClr val="FF313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Planning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" y="5722056"/>
            <a:ext cx="31813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dirty="0">
                <a:solidFill>
                  <a:srgbClr val="FF3131"/>
                </a:solidFill>
                <a:latin typeface="TT Fors Bold"/>
                <a:ea typeface="TT Fors Bold"/>
                <a:cs typeface="TT Fors Bold"/>
                <a:sym typeface="TT Fors Bold"/>
              </a:rPr>
              <a:t>Initial project planning and team organization to establish roles and responsibilities.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43425" y="3724275"/>
            <a:ext cx="31813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 dirty="0">
                <a:solidFill>
                  <a:srgbClr val="0097B2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Testing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3425" y="5722056"/>
            <a:ext cx="31813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>
                <a:solidFill>
                  <a:srgbClr val="0097B2"/>
                </a:solidFill>
                <a:latin typeface="TT Fors Bold"/>
                <a:ea typeface="TT Fors Bold"/>
                <a:cs typeface="TT Fors Bold"/>
                <a:sym typeface="TT Fors Bold"/>
              </a:rPr>
              <a:t>Conducting trial runs to refine processes and gather feedback for improvements.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58250" y="3724275"/>
            <a:ext cx="31813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>
                <a:solidFill>
                  <a:srgbClr val="00BF63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Launch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58250" y="5722056"/>
            <a:ext cx="3181350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dirty="0">
                <a:solidFill>
                  <a:srgbClr val="00BF63"/>
                </a:solidFill>
                <a:latin typeface="TT Fors Bold"/>
                <a:ea typeface="TT Fors Bold"/>
                <a:cs typeface="TT Fors Bold"/>
                <a:sym typeface="TT Fors Bold"/>
              </a:rPr>
              <a:t>Official project launch, promoting the initiative to the target audience and community.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8095422" cy="308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Resources Needed /</a:t>
            </a:r>
            <a:r>
              <a:rPr lang="ar-AE" sz="8000" spc="-240" dirty="0">
                <a:solidFill>
                  <a:srgbClr val="27496D"/>
                </a:solidFill>
                <a:latin typeface="ITC Avant Garde Gothic"/>
              </a:rPr>
              <a:t>الموارد المطلوبة</a:t>
            </a:r>
            <a:endParaRPr lang="ar-EG" sz="8000" u="none" strike="noStrike" spc="-240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296399" y="730662"/>
            <a:ext cx="4010025" cy="2686052"/>
            <a:chOff x="0" y="0"/>
            <a:chExt cx="1047951" cy="701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2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355141"/>
            <a:ext cx="4010025" cy="2686050"/>
            <a:chOff x="0" y="0"/>
            <a:chExt cx="1047951" cy="70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3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40533" y="5355141"/>
            <a:ext cx="4010025" cy="2686050"/>
            <a:chOff x="0" y="0"/>
            <a:chExt cx="1047951" cy="701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4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06424" y="978718"/>
            <a:ext cx="4010025" cy="2686050"/>
            <a:chOff x="0" y="0"/>
            <a:chExt cx="1047951" cy="701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586453"/>
            <a:ext cx="4010025" cy="964584"/>
            <a:chOff x="0" y="-104775"/>
            <a:chExt cx="5346700" cy="128611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41045"/>
              <a:ext cx="5346700" cy="44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fr-FR" dirty="0">
                  <a:sym typeface="TT Fors"/>
                </a:rPr>
                <a:t>Pour créer l’application</a:t>
              </a:r>
              <a:endParaRPr lang="en-US" dirty="0">
                <a:sym typeface="TT For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5346700" cy="44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 dirty="0" err="1">
                  <a:sym typeface="ITC Avant Garde Gothic"/>
                </a:rPr>
                <a:t>Devloppers</a:t>
              </a:r>
              <a:endParaRPr lang="en-US" dirty="0">
                <a:sym typeface="ITC Avant Garde Gothic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8274844"/>
            <a:ext cx="4010025" cy="964584"/>
            <a:chOff x="0" y="-104775"/>
            <a:chExt cx="5346700" cy="128611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41045"/>
              <a:ext cx="5346700" cy="44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fr-FR" dirty="0">
                  <a:sym typeface="TT Fors"/>
                </a:rPr>
                <a:t>Marketing of Application</a:t>
              </a:r>
              <a:endParaRPr lang="en-US" dirty="0">
                <a:sym typeface="TT For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46700" cy="44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 dirty="0">
                  <a:sym typeface="ITC Avant Garde Gothic"/>
                </a:rPr>
                <a:t>Marketers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40534" y="8370193"/>
            <a:ext cx="4314091" cy="892840"/>
            <a:chOff x="39078" y="6273547"/>
            <a:chExt cx="5752122" cy="1190454"/>
          </a:xfrm>
        </p:grpSpPr>
        <p:sp>
          <p:nvSpPr>
            <p:cNvPr id="18" name="TextBox 18"/>
            <p:cNvSpPr txBox="1"/>
            <p:nvPr/>
          </p:nvSpPr>
          <p:spPr>
            <a:xfrm>
              <a:off x="444499" y="7056282"/>
              <a:ext cx="5346701" cy="407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ar-AE" dirty="0"/>
                <a:t>التمويل ضروري لتنفيذ مشروعنا بفعالية.</a:t>
              </a:r>
              <a:endParaRPr lang="en-US" dirty="0">
                <a:sym typeface="TT For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9078" y="6273547"/>
              <a:ext cx="5346700" cy="626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 dirty="0">
                  <a:sym typeface="ITC Avant Garde Gothic"/>
                </a:rPr>
                <a:t>Financial Support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35732" y="4056195"/>
            <a:ext cx="4010025" cy="33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algn="ctr">
              <a:lnSpc>
                <a:spcPts val="2482"/>
              </a:lnSpc>
              <a:defRPr sz="2800" b="1">
                <a:solidFill>
                  <a:srgbClr val="005BA1"/>
                </a:solidFill>
                <a:latin typeface="Roboto" panose="02000000000000000000" pitchFamily="2" charset="0"/>
              </a:defRPr>
            </a:lvl1pPr>
          </a:lstStyle>
          <a:p>
            <a:r>
              <a:rPr lang="en-US" dirty="0" err="1">
                <a:sym typeface="ITC Avant Garde Gothic"/>
              </a:rPr>
              <a:t>Orienteurs</a:t>
            </a:r>
            <a:endParaRPr lang="en-US" dirty="0">
              <a:sym typeface="ITC Avant Garde Gothic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0" y="7437229"/>
            <a:ext cx="6886575" cy="44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ar-MA" sz="2600" b="1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كسب ثقه اولياء الامور,و التلاميد, في البدايه</a:t>
            </a:r>
            <a:endParaRPr lang="ar-EG" sz="2600" b="1" u="none" strike="noStrike" spc="-78" dirty="0">
              <a:solidFill>
                <a:srgbClr val="1B3B5A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666750"/>
            <a:ext cx="14077950" cy="86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643"/>
              </a:lnSpc>
              <a:spcBef>
                <a:spcPct val="0"/>
              </a:spcBef>
            </a:pPr>
            <a:r>
              <a:rPr lang="en-US" sz="6643" u="none" strike="noStrike" spc="-199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Challenges &amp; Risks /</a:t>
            </a:r>
            <a:r>
              <a:rPr lang="ar-SA" sz="6600" dirty="0">
                <a:solidFill>
                  <a:schemeClr val="tx2"/>
                </a:solidFill>
                <a:latin typeface="Roboto" panose="02000000000000000000" pitchFamily="2" charset="0"/>
              </a:rPr>
              <a:t> التحديات والمخاطر</a:t>
            </a:r>
            <a:endParaRPr lang="ar-EG" sz="6643" u="none" strike="noStrike" spc="-199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267200" y="2247900"/>
            <a:ext cx="8324850" cy="4476750"/>
            <a:chOff x="0" y="0"/>
            <a:chExt cx="1869241" cy="1005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3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449</Words>
  <Application>Microsoft Macintosh PowerPoint</Application>
  <PresentationFormat>Personnalisé</PresentationFormat>
  <Paragraphs>58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Calibri</vt:lpstr>
      <vt:lpstr>Roboto</vt:lpstr>
      <vt:lpstr>TT Fors</vt:lpstr>
      <vt:lpstr>Arial</vt:lpstr>
      <vt:lpstr>Aptos</vt:lpstr>
      <vt:lpstr>TT Fors Bold</vt:lpstr>
      <vt:lpstr>ITC Avant Garde Gothic Bold</vt:lpstr>
      <vt:lpstr>ITC Avant Garde Gothic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Social Startup Project</dc:title>
  <dc:description>Presentation - Social Startup Project</dc:description>
  <cp:lastModifiedBy>Microsoft Office User</cp:lastModifiedBy>
  <cp:revision>3</cp:revision>
  <dcterms:created xsi:type="dcterms:W3CDTF">2006-08-16T00:00:00Z</dcterms:created>
  <dcterms:modified xsi:type="dcterms:W3CDTF">2025-11-13T21:06:25Z</dcterms:modified>
  <dc:identifier>DAG4TnUoMuw</dc:identifier>
</cp:coreProperties>
</file>